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84" r:id="rId3"/>
    <p:sldId id="285" r:id="rId4"/>
    <p:sldId id="287" r:id="rId5"/>
    <p:sldId id="296" r:id="rId6"/>
    <p:sldId id="293" r:id="rId7"/>
    <p:sldId id="286" r:id="rId8"/>
    <p:sldId id="280" r:id="rId9"/>
    <p:sldId id="281" r:id="rId10"/>
    <p:sldId id="257" r:id="rId11"/>
    <p:sldId id="282" r:id="rId12"/>
    <p:sldId id="258" r:id="rId13"/>
    <p:sldId id="259" r:id="rId14"/>
    <p:sldId id="260" r:id="rId15"/>
    <p:sldId id="261" r:id="rId16"/>
    <p:sldId id="262" r:id="rId17"/>
    <p:sldId id="263" r:id="rId18"/>
    <p:sldId id="266" r:id="rId19"/>
    <p:sldId id="265" r:id="rId20"/>
    <p:sldId id="268" r:id="rId21"/>
    <p:sldId id="269" r:id="rId22"/>
    <p:sldId id="277" r:id="rId23"/>
    <p:sldId id="276" r:id="rId24"/>
    <p:sldId id="278" r:id="rId25"/>
    <p:sldId id="283" r:id="rId26"/>
    <p:sldId id="288" r:id="rId27"/>
    <p:sldId id="292" r:id="rId28"/>
    <p:sldId id="297" r:id="rId29"/>
    <p:sldId id="294" r:id="rId30"/>
    <p:sldId id="295" r:id="rId31"/>
    <p:sldId id="27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>
      <p:cViewPr varScale="1">
        <p:scale>
          <a:sx n="73" d="100"/>
          <a:sy n="73" d="100"/>
        </p:scale>
        <p:origin x="12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5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9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4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2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2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0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5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00BCC-442C-45DF-8C63-E392667EFE1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301A4-B716-4D68-8047-BA6B19988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1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gi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17" Type="http://schemas.openxmlformats.org/officeDocument/2006/relationships/image" Target="../media/image40.png"/><Relationship Id="rId2" Type="http://schemas.openxmlformats.org/officeDocument/2006/relationships/image" Target="../media/image24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3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6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44.png"/><Relationship Id="rId5" Type="http://schemas.openxmlformats.org/officeDocument/2006/relationships/image" Target="../media/image28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270.png"/><Relationship Id="rId9" Type="http://schemas.openxmlformats.org/officeDocument/2006/relationships/image" Target="../media/image420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0" Type="http://schemas.openxmlformats.org/officeDocument/2006/relationships/image" Target="../media/image53.png"/><Relationship Id="rId4" Type="http://schemas.openxmlformats.org/officeDocument/2006/relationships/image" Target="../media/image33.jpe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60790" y="1356717"/>
            <a:ext cx="3921010" cy="923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5400" b="1" dirty="0" smtClean="0"/>
              <a:t> PH103 Trivia</a:t>
            </a:r>
            <a:endParaRPr lang="en-US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47927" y="76200"/>
            <a:ext cx="2703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PH101: Introductory  Class</a:t>
            </a:r>
          </a:p>
          <a:p>
            <a:pPr algn="r"/>
            <a:r>
              <a:rPr lang="en-US" b="1" dirty="0" smtClean="0"/>
              <a:t>(August  </a:t>
            </a:r>
            <a:r>
              <a:rPr lang="en-US" b="1" dirty="0"/>
              <a:t>8</a:t>
            </a:r>
            <a:r>
              <a:rPr lang="en-US" b="1" dirty="0" smtClean="0"/>
              <a:t>, 2018)</a:t>
            </a:r>
            <a:endParaRPr lang="en-US" b="1" dirty="0"/>
          </a:p>
        </p:txBody>
      </p:sp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55700" cy="111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800" y="3048000"/>
            <a:ext cx="2201628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Ajay Thakur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85017" y="4623375"/>
            <a:ext cx="4777783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Department of Physics</a:t>
            </a:r>
          </a:p>
          <a:p>
            <a:pPr algn="ctr"/>
            <a:r>
              <a:rPr lang="en-US" sz="2400" b="1" dirty="0" smtClean="0"/>
              <a:t>Indian Institute of Technology Patna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5657850"/>
            <a:ext cx="34194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5934670"/>
            <a:ext cx="4726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Acknowledgment: </a:t>
            </a:r>
          </a:p>
          <a:p>
            <a:r>
              <a:rPr lang="en-US" dirty="0" smtClean="0"/>
              <a:t>J. N. </a:t>
            </a:r>
            <a:r>
              <a:rPr lang="en-US" dirty="0" err="1" smtClean="0"/>
              <a:t>Shive</a:t>
            </a:r>
            <a:r>
              <a:rPr lang="en-US" dirty="0" smtClean="0"/>
              <a:t> and R. L. Weber, Similarities in Physics</a:t>
            </a:r>
          </a:p>
          <a:p>
            <a:r>
              <a:rPr lang="en-US" b="1" dirty="0"/>
              <a:t>ISBN-13:</a:t>
            </a:r>
            <a:r>
              <a:rPr lang="en-US" dirty="0"/>
              <a:t> 978-0852745403</a:t>
            </a:r>
          </a:p>
        </p:txBody>
      </p:sp>
    </p:spTree>
    <p:extLst>
      <p:ext uri="{BB962C8B-B14F-4D97-AF65-F5344CB8AC3E}">
        <p14:creationId xmlns:p14="http://schemas.microsoft.com/office/powerpoint/2010/main" val="238265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905000"/>
            <a:ext cx="6201057" cy="3970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b="1" dirty="0" smtClean="0"/>
              <a:t>Observation of Nature</a:t>
            </a:r>
          </a:p>
          <a:p>
            <a:endParaRPr lang="en-US" sz="36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600" b="1" dirty="0" smtClean="0"/>
              <a:t>Performance of Experiments</a:t>
            </a:r>
          </a:p>
          <a:p>
            <a:endParaRPr lang="en-US" sz="36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600" b="1" dirty="0" smtClean="0"/>
              <a:t>Application of Reasoning</a:t>
            </a:r>
          </a:p>
          <a:p>
            <a:endParaRPr lang="en-US" sz="36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600" b="1" dirty="0" smtClean="0"/>
              <a:t>Formulate laws and principles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52400"/>
            <a:ext cx="7851445" cy="14465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Tools for a Physicist</a:t>
            </a:r>
          </a:p>
          <a:p>
            <a:pPr algn="ctr"/>
            <a:r>
              <a:rPr lang="en-US" sz="4400" b="1" dirty="0" smtClean="0"/>
              <a:t>(valid for all scientists in general)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258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2743200"/>
            <a:ext cx="5607497" cy="1107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600" b="1" dirty="0" smtClean="0"/>
              <a:t>…few Examples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1747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5933804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Steady Flow of Electric Charge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66799" y="1497344"/>
                <a:ext cx="3482941" cy="85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𝑰</m:t>
                      </m:r>
                      <m:r>
                        <a:rPr lang="en-US" sz="2400" b="1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𝒅𝑸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𝒍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1497344"/>
                <a:ext cx="3482941" cy="85818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6800" y="3657600"/>
                <a:ext cx="3763979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sz="2400" b="1" i="1" smtClean="0">
                          <a:latin typeface="Cambria Math"/>
                        </a:rPr>
                        <m:t>𝑰</m:t>
                      </m:r>
                      <m:r>
                        <a:rPr lang="en-US" sz="2400" b="1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𝒅𝑸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0" smtClean="0">
                          <a:latin typeface="Cambria Math"/>
                        </a:rPr>
                        <m:t>𝐆</m:t>
                      </m:r>
                      <m:r>
                        <a:rPr lang="en-US" sz="2400" b="1" i="1" smtClean="0">
                          <a:latin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657600"/>
                <a:ext cx="3763979" cy="7938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600200" y="2514600"/>
            <a:ext cx="7467600" cy="83099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dirty="0" smtClean="0"/>
              <a:t>he minus sign indicates that the flow is directed away from the point of higher positive potential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29001" y="4599407"/>
                <a:ext cx="61244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G = </a:t>
                </a:r>
                <a:r>
                  <a:rPr lang="en-US" sz="2400" b="1" dirty="0" smtClean="0">
                    <a:ea typeface="Cambria Math"/>
                  </a:rPr>
                  <a:t> </a:t>
                </a:r>
                <a:r>
                  <a:rPr lang="en-US" sz="2400" b="1" i="1" dirty="0" smtClean="0">
                    <a:ea typeface="Cambria Math"/>
                  </a:rPr>
                  <a:t>A/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𝝆</m:t>
                    </m:r>
                    <m:r>
                      <a:rPr lang="en-US" sz="2400" b="1" i="1">
                        <a:latin typeface="Cambria Math"/>
                        <a:ea typeface="Cambria Math"/>
                      </a:rPr>
                      <m:t>𝒍</m:t>
                    </m:r>
                  </m:oMath>
                </a14:m>
                <a:r>
                  <a:rPr lang="en-US" sz="2400" b="1" dirty="0" smtClean="0"/>
                  <a:t> is called the “electrical” conductance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001" y="4599407"/>
                <a:ext cx="6124497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592" t="-10526" r="-59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77386" y="5302128"/>
                <a:ext cx="2680414" cy="79387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𝒅𝑸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2400" b="1" i="1" smtClean="0">
                          <a:latin typeface="Cambria Math"/>
                        </a:rPr>
                        <m:t>−(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386" y="5302128"/>
                <a:ext cx="2680414" cy="7938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657600" y="6248400"/>
            <a:ext cx="538461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with G as the constant of proportionality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88071" y="1976735"/>
            <a:ext cx="315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ym typeface="Symbol"/>
              </a:rPr>
              <a:t> is electrical resistivity</a:t>
            </a:r>
            <a:endParaRPr lang="en-US" sz="2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6019800" y="25292"/>
            <a:ext cx="3151909" cy="2108308"/>
            <a:chOff x="6019800" y="25292"/>
            <a:chExt cx="3151909" cy="2108308"/>
          </a:xfrm>
        </p:grpSpPr>
        <p:grpSp>
          <p:nvGrpSpPr>
            <p:cNvPr id="12" name="Group 11"/>
            <p:cNvGrpSpPr/>
            <p:nvPr/>
          </p:nvGrpSpPr>
          <p:grpSpPr>
            <a:xfrm>
              <a:off x="6542809" y="25292"/>
              <a:ext cx="2628900" cy="2108308"/>
              <a:chOff x="6542809" y="25292"/>
              <a:chExt cx="2628900" cy="2108308"/>
            </a:xfrm>
          </p:grpSpPr>
          <p:pic>
            <p:nvPicPr>
              <p:cNvPr id="3074" name="Picture 2" descr="Image result for current flowing through a wi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2809" y="25292"/>
                <a:ext cx="2628900" cy="1743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6705600" y="1828800"/>
                <a:ext cx="2336616" cy="0"/>
              </a:xfrm>
              <a:prstGeom prst="straightConnector1">
                <a:avLst/>
              </a:prstGeom>
              <a:ln w="254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7602276" y="1764268"/>
                    <a:ext cx="32252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2276" y="1764268"/>
                    <a:ext cx="322524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Arrow Connector 14"/>
            <p:cNvCxnSpPr/>
            <p:nvPr/>
          </p:nvCxnSpPr>
          <p:spPr>
            <a:xfrm flipH="1">
              <a:off x="6019800" y="1295400"/>
              <a:ext cx="45156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019800" y="1295400"/>
                  <a:ext cx="38824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/>
                          </a:rPr>
                          <m:t>𝑰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800" y="1295400"/>
                  <a:ext cx="388247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0414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4" grpId="0" animBg="1"/>
      <p:bldP spid="5" grpId="0"/>
      <p:bldP spid="7" grpId="0" animBg="1"/>
      <p:bldP spid="8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401622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Steady Flow of Heat</a:t>
            </a:r>
            <a:endParaRPr lang="en-US" sz="3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79" y="0"/>
            <a:ext cx="4733721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801" y="3615007"/>
                <a:ext cx="3258008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𝒅𝑯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 </m:t>
                      </m:r>
                      <m:r>
                        <a:rPr lang="en-US" sz="2400" b="1" i="0" smtClean="0">
                          <a:latin typeface="Cambria Math"/>
                        </a:rPr>
                        <m:t>𝐊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" y="3615007"/>
                <a:ext cx="3258008" cy="7938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5800" y="1416368"/>
                <a:ext cx="3228641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𝒅𝑯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1" i="1" smtClean="0">
                              <a:latin typeface="Cambria Math"/>
                            </a:rPr>
                            <m:t>κ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𝑨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𝒍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416368"/>
                <a:ext cx="3228641" cy="7938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71600" y="2598003"/>
            <a:ext cx="7467600" cy="83099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dirty="0" smtClean="0"/>
              <a:t>he minus sign indicates that the flow is directed away from the point of higher positive temperature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715000" y="1905000"/>
            <a:ext cx="33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ym typeface="Symbol"/>
              </a:rPr>
              <a:t> Is thermal conductivity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29001" y="4556814"/>
                <a:ext cx="5623784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b="1" i="1">
                            <a:latin typeface="Cambria Math"/>
                          </a:rPr>
                          <m:t>κ</m:t>
                        </m:r>
                        <m:r>
                          <a:rPr lang="en-US" sz="2400" b="1" i="1">
                            <a:latin typeface="Cambria Math"/>
                          </a:rPr>
                          <m:t>𝑨</m:t>
                        </m:r>
                      </m:num>
                      <m:den>
                        <m:r>
                          <a:rPr lang="en-US" sz="2400" b="1" i="1">
                            <a:latin typeface="Cambria Math"/>
                          </a:rPr>
                          <m:t>𝒍</m:t>
                        </m:r>
                      </m:den>
                    </m:f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1" dirty="0" smtClean="0"/>
                  <a:t> is called the “thermal” conductance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001" y="4556814"/>
                <a:ext cx="5623784" cy="624786"/>
              </a:xfrm>
              <a:prstGeom prst="rect">
                <a:avLst/>
              </a:prstGeom>
              <a:blipFill rotWithShape="1">
                <a:blip r:embed="rId5"/>
                <a:stretch>
                  <a:fillRect l="-1735" r="-868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77386" y="5302128"/>
                <a:ext cx="2778196" cy="79387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𝒅𝑯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2400" b="1" i="1" smtClean="0">
                          <a:latin typeface="Cambria Math"/>
                        </a:rPr>
                        <m:t>−(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386" y="5302128"/>
                <a:ext cx="2778196" cy="7938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57600" y="6248400"/>
            <a:ext cx="538461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with K as the constant of proportionality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962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8" grpId="0" animBg="1"/>
      <p:bldP spid="3" grpId="0"/>
      <p:bldP spid="9" grpId="0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4044569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Steady Flow of Fluid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8600" y="1143000"/>
                <a:ext cx="4050275" cy="904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𝒅𝑽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1" i="1">
                              <a:latin typeface="Cambria Math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𝟖</m:t>
                          </m:r>
                          <m:r>
                            <m:rPr>
                              <m:sty m:val="p"/>
                            </m:rPr>
                            <a:rPr lang="el-GR" sz="2400" b="1" i="1" smtClean="0">
                              <a:latin typeface="Cambria Math"/>
                            </a:rPr>
                            <m:t>η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𝒍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43000"/>
                <a:ext cx="4050275" cy="90409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6801" y="3701928"/>
                <a:ext cx="3139386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𝒅𝑽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𝓕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" y="3701928"/>
                <a:ext cx="3139386" cy="7938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www.physics.usyd.edu.au/teaching/Ag/Transfer/poiseuil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0" y="0"/>
            <a:ext cx="4023360" cy="26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71600" y="2667000"/>
            <a:ext cx="7467600" cy="83099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dirty="0" smtClean="0"/>
              <a:t>he minus sign indicates that the flow is directed away from the point of higher positive pressure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29001" y="4556814"/>
                <a:ext cx="5353004" cy="725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𝓕</m:t>
                    </m:r>
                  </m:oMath>
                </a14:m>
                <a:r>
                  <a:rPr lang="en-US" sz="24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b="1" i="1">
                            <a:latin typeface="Cambria Math"/>
                          </a:rPr>
                          <m:t>π</m:t>
                        </m:r>
                        <m:sSup>
                          <m:sSupPr>
                            <m:ctrlPr>
                              <a:rPr lang="el-G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2400" b="1" i="1">
                            <a:latin typeface="Cambria Math"/>
                          </a:rPr>
                          <m:t>𝟖</m:t>
                        </m:r>
                        <m:r>
                          <m:rPr>
                            <m:sty m:val="p"/>
                          </m:rPr>
                          <a:rPr lang="el-GR" sz="2400" b="1" i="1">
                            <a:latin typeface="Cambria Math"/>
                          </a:rPr>
                          <m:t>η</m:t>
                        </m:r>
                        <m:r>
                          <a:rPr lang="en-US" sz="2400" b="1" i="1">
                            <a:latin typeface="Cambria Math"/>
                          </a:rPr>
                          <m:t>𝒍</m:t>
                        </m:r>
                      </m:den>
                    </m:f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1" dirty="0" smtClean="0"/>
                  <a:t> is called the “flow” conductance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001" y="4556814"/>
                <a:ext cx="5353004" cy="725391"/>
              </a:xfrm>
              <a:prstGeom prst="rect">
                <a:avLst/>
              </a:prstGeom>
              <a:blipFill rotWithShape="1">
                <a:blip r:embed="rId5"/>
                <a:stretch>
                  <a:fillRect r="-91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77386" y="5302128"/>
                <a:ext cx="2728504" cy="79387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𝒅𝑽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2400" b="1" i="1" smtClean="0">
                          <a:latin typeface="Cambria Math"/>
                        </a:rPr>
                        <m:t>−(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386" y="5302128"/>
                <a:ext cx="2728504" cy="7938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57600" y="6248400"/>
                <a:ext cx="5384616" cy="4616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𝓕</m:t>
                    </m:r>
                  </m:oMath>
                </a14:m>
                <a:r>
                  <a:rPr lang="en-US" sz="2400" b="1" dirty="0" smtClean="0"/>
                  <a:t> as the constant of proportionality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6248400"/>
                <a:ext cx="538461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05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0" y="0"/>
            <a:ext cx="658678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152400"/>
            <a:ext cx="1925527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Diffusion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8600" y="1219200"/>
                <a:ext cx="3287951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𝑨</m:t>
                          </m:r>
                          <m:r>
                            <a:rPr lang="el-GR" sz="2400" b="1" i="1" smtClean="0">
                              <a:latin typeface="Cambria Math"/>
                              <a:ea typeface="Cambria Math"/>
                            </a:rPr>
                            <m:t>𝕯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𝒍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3287951" cy="7938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3124200"/>
                <a:ext cx="3184270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 </m:t>
                      </m:r>
                      <m:r>
                        <a:rPr lang="en-US" sz="2400" b="1" i="1" smtClean="0">
                          <a:latin typeface="Cambria Math"/>
                        </a:rPr>
                        <m:t>𝑪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24200"/>
                <a:ext cx="3184270" cy="7938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leavingbio.net/OSMOSIS%20AND%20DIFFUSION_files/image001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93" y="4299072"/>
            <a:ext cx="246888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71600" y="2133600"/>
            <a:ext cx="7467600" cy="83099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dirty="0" smtClean="0"/>
              <a:t>he minus sign indicates that the flow is directed away from the point of higher positive concentration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05200" y="914400"/>
                <a:ext cx="30752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latin typeface="Cambria Math"/>
                        <a:ea typeface="Cambria Math"/>
                      </a:rPr>
                      <m:t>𝕯</m:t>
                    </m:r>
                  </m:oMath>
                </a14:m>
                <a:r>
                  <a:rPr lang="en-US" sz="2400" b="1" dirty="0" smtClean="0">
                    <a:sym typeface="Symbol"/>
                  </a:rPr>
                  <a:t> is diffusion constant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914400"/>
                <a:ext cx="3075265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97" t="-10526" r="-218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47800" y="3962400"/>
                <a:ext cx="5699894" cy="626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/>
                          </a:rPr>
                          <m:t>𝑨</m:t>
                        </m:r>
                        <m:r>
                          <a:rPr lang="el-GR" sz="2400" b="1" i="1">
                            <a:latin typeface="Cambria Math"/>
                            <a:ea typeface="Cambria Math"/>
                          </a:rPr>
                          <m:t>𝕯</m:t>
                        </m:r>
                      </m:num>
                      <m:den>
                        <m:r>
                          <a:rPr lang="en-US" sz="2400" b="1" i="1">
                            <a:latin typeface="Cambria Math"/>
                          </a:rPr>
                          <m:t>𝒍</m:t>
                        </m:r>
                      </m:den>
                    </m:f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1" dirty="0" smtClean="0"/>
                  <a:t>is called the “diffusion” conductance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962400"/>
                <a:ext cx="5699894" cy="626646"/>
              </a:xfrm>
              <a:prstGeom prst="rect">
                <a:avLst/>
              </a:prstGeom>
              <a:blipFill rotWithShape="1">
                <a:blip r:embed="rId7"/>
                <a:stretch>
                  <a:fillRect l="-1711" r="-856" b="-8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2896" y="4764263"/>
                <a:ext cx="2725297" cy="79387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2400" b="1" i="1" smtClean="0">
                          <a:latin typeface="Cambria Math"/>
                        </a:rPr>
                        <m:t>−(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96" y="4764263"/>
                <a:ext cx="2725297" cy="7938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143000" y="5710535"/>
            <a:ext cx="535255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with C as the constant of proportionality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95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1" grpId="0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0" y="1066800"/>
            <a:ext cx="3657600" cy="5105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9389" y="4876800"/>
                <a:ext cx="2999411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 </m:t>
                      </m:r>
                      <m:r>
                        <a:rPr lang="en-US" sz="2400" b="1" i="1" smtClean="0">
                          <a:latin typeface="Cambria Math"/>
                        </a:rPr>
                        <m:t>𝑪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89" y="4876800"/>
                <a:ext cx="2999411" cy="79387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58388" y="3733800"/>
                <a:ext cx="2877583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𝒅𝑽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𝓕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88" y="3733800"/>
                <a:ext cx="2877583" cy="7938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39389" y="2667000"/>
                <a:ext cx="2996205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𝒅𝑯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 </m:t>
                      </m:r>
                      <m:r>
                        <a:rPr lang="en-US" sz="2400" b="1" i="1" smtClean="0">
                          <a:latin typeface="Cambria Math"/>
                        </a:rPr>
                        <m:t>𝑲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89" y="2667000"/>
                <a:ext cx="2996205" cy="7938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38775" y="1524000"/>
                <a:ext cx="2900025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𝒅𝑸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1" smtClean="0">
                          <a:latin typeface="Cambria Math"/>
                        </a:rPr>
                        <m:t>𝑮</m:t>
                      </m:r>
                      <m:r>
                        <a:rPr lang="en-US" sz="2400" b="1" i="1" smtClean="0">
                          <a:latin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775" y="1524000"/>
                <a:ext cx="2900025" cy="7938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33400" y="1676400"/>
            <a:ext cx="1654620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Electricity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2847398"/>
            <a:ext cx="89146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Heat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3886200"/>
            <a:ext cx="910827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Fluid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5029200"/>
            <a:ext cx="153439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Diffusion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324600"/>
            <a:ext cx="90981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Does this point to an underlying generality  of the phenomenon of flowing? </a:t>
            </a:r>
            <a:endParaRPr lang="en-US" sz="2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228600"/>
            <a:ext cx="2505686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Steady Flow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1828800"/>
            <a:ext cx="1517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Ohm’s law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72200" y="2874258"/>
            <a:ext cx="182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Fourier’s law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3853190"/>
            <a:ext cx="28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Hagen-</a:t>
            </a:r>
            <a:r>
              <a:rPr lang="en-US" sz="2400" b="1" dirty="0" err="1" smtClean="0"/>
              <a:t>Poiseuille</a:t>
            </a:r>
            <a:r>
              <a:rPr lang="en-US" sz="2400" b="1" dirty="0" smtClean="0"/>
              <a:t> </a:t>
            </a:r>
            <a:r>
              <a:rPr lang="en-US" sz="2400" b="1" dirty="0"/>
              <a:t>law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2200" y="5007858"/>
            <a:ext cx="264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Brownian Diffusion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916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14" grpId="0"/>
      <p:bldP spid="9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4582399"/>
            <a:ext cx="5303520" cy="227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5427403" y="76200"/>
            <a:ext cx="3657600" cy="5105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780792" y="3886200"/>
                <a:ext cx="2999411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 </m:t>
                      </m:r>
                      <m:r>
                        <a:rPr lang="en-US" sz="2400" b="1" i="1" smtClean="0">
                          <a:latin typeface="Cambria Math"/>
                        </a:rPr>
                        <m:t>𝑪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92" y="3886200"/>
                <a:ext cx="2999411" cy="7938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99791" y="2743200"/>
                <a:ext cx="2877583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𝒅𝑽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𝓕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91" y="2743200"/>
                <a:ext cx="2877583" cy="7938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0792" y="1676400"/>
                <a:ext cx="2996205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𝒅𝑯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 </m:t>
                      </m:r>
                      <m:r>
                        <a:rPr lang="en-US" sz="2400" b="1" i="1" smtClean="0">
                          <a:latin typeface="Cambria Math"/>
                        </a:rPr>
                        <m:t>𝑲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92" y="1676400"/>
                <a:ext cx="2996205" cy="7938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80178" y="533400"/>
                <a:ext cx="2900025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𝒅𝑸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1" smtClean="0">
                          <a:latin typeface="Cambria Math"/>
                        </a:rPr>
                        <m:t>𝑮</m:t>
                      </m:r>
                      <m:r>
                        <a:rPr lang="en-US" sz="2400" b="1" i="1" smtClean="0">
                          <a:latin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78" y="533400"/>
                <a:ext cx="2900025" cy="7938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Bent-Up Arrow 6"/>
          <p:cNvSpPr/>
          <p:nvPr/>
        </p:nvSpPr>
        <p:spPr>
          <a:xfrm rot="10800000">
            <a:off x="2074603" y="2422464"/>
            <a:ext cx="3332018" cy="10668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76400" y="3625728"/>
                <a:ext cx="1312603" cy="7938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 ?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=…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625728"/>
                <a:ext cx="1312603" cy="7938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6200" y="748605"/>
            <a:ext cx="1794894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Something which flows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34306" y="964048"/>
            <a:ext cx="179489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Cause of flow</a:t>
            </a:r>
            <a:endParaRPr lang="en-US" sz="2800" b="1" dirty="0"/>
          </a:p>
        </p:txBody>
      </p:sp>
      <p:sp>
        <p:nvSpPr>
          <p:cNvPr id="14" name="Left-Right Arrow 13"/>
          <p:cNvSpPr/>
          <p:nvPr/>
        </p:nvSpPr>
        <p:spPr>
          <a:xfrm>
            <a:off x="2119743" y="1219200"/>
            <a:ext cx="914401" cy="457200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1000" y="24825"/>
            <a:ext cx="2248308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Steady Flow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34253" y="6059269"/>
            <a:ext cx="435734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Intuition demystified!</a:t>
            </a:r>
            <a:endParaRPr lang="en-US" sz="36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40612" y="67056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6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33400" y="1840468"/>
            <a:ext cx="3048000" cy="18171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Source</a:t>
            </a:r>
            <a:endParaRPr lang="en-US" sz="4400" dirty="0"/>
          </a:p>
        </p:txBody>
      </p:sp>
      <p:sp>
        <p:nvSpPr>
          <p:cNvPr id="4" name="Rounded Rectangle 3"/>
          <p:cNvSpPr/>
          <p:nvPr/>
        </p:nvSpPr>
        <p:spPr>
          <a:xfrm>
            <a:off x="5486400" y="1828800"/>
            <a:ext cx="3048000" cy="181713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Sink</a:t>
            </a:r>
            <a:endParaRPr lang="en-US" sz="4400" dirty="0"/>
          </a:p>
        </p:txBody>
      </p:sp>
      <p:sp>
        <p:nvSpPr>
          <p:cNvPr id="6" name="Right Arrow 5"/>
          <p:cNvSpPr/>
          <p:nvPr/>
        </p:nvSpPr>
        <p:spPr>
          <a:xfrm>
            <a:off x="3733800" y="2354179"/>
            <a:ext cx="1600200" cy="9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81057" y="1066800"/>
            <a:ext cx="2505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Steady Flow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115669"/>
            <a:ext cx="5349991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What did we see just now?</a:t>
            </a:r>
            <a:endParaRPr lang="en-US" sz="3600" b="1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962400"/>
            <a:ext cx="9193213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47850" y="5943600"/>
            <a:ext cx="9268050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The process approaches an </a:t>
            </a:r>
            <a:r>
              <a:rPr lang="en-US" sz="3200" b="1" dirty="0" smtClean="0"/>
              <a:t>end point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bg1"/>
                </a:solidFill>
              </a:rPr>
              <a:t>asymptotically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1371600"/>
            <a:ext cx="2926080" cy="233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1447800"/>
            <a:ext cx="3291840" cy="216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7176" y="914400"/>
            <a:ext cx="345902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Emptying of a Water Tank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40743" y="76200"/>
            <a:ext cx="8750857" cy="553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000" b="1" dirty="0" smtClean="0"/>
              <a:t>Processes where rate becomes less and less over time</a:t>
            </a:r>
            <a:endParaRPr 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80176" y="914400"/>
            <a:ext cx="349788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Discharging of a Capacitor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90409" y="3957935"/>
            <a:ext cx="251479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Radioactive Decay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71098" y="3957935"/>
            <a:ext cx="336810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Cooling of a warm object</a:t>
            </a:r>
            <a:endParaRPr lang="en-US" sz="2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16171" y="762000"/>
            <a:ext cx="0" cy="60198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201" y="3729335"/>
            <a:ext cx="891539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 descr="http://www.esrl.noaa.gov/gmd/outreach/isotopes/images/beta_dec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1"/>
            <a:ext cx="4572000" cy="215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495800"/>
            <a:ext cx="3657600" cy="23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07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4"/>
          <a:stretch/>
        </p:blipFill>
        <p:spPr bwMode="auto">
          <a:xfrm>
            <a:off x="1649413" y="19051"/>
            <a:ext cx="6656387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137" y="619642"/>
            <a:ext cx="1015663" cy="53239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wrap="none" rtlCol="0">
            <a:spAutoFit/>
          </a:bodyPr>
          <a:lstStyle/>
          <a:p>
            <a:r>
              <a:rPr lang="en-US" sz="5400" dirty="0" smtClean="0"/>
              <a:t>Syllabus for PH103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591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89048" y="609600"/>
            <a:ext cx="3599666" cy="2743200"/>
            <a:chOff x="89048" y="609600"/>
            <a:chExt cx="3599666" cy="2743200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"/>
            <a:stretch/>
          </p:blipFill>
          <p:spPr bwMode="auto">
            <a:xfrm>
              <a:off x="304800" y="609600"/>
              <a:ext cx="3289415" cy="274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9048" y="1143000"/>
                  <a:ext cx="4443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𝒉</m:t>
                      </m:r>
                    </m:oMath>
                  </a14:m>
                  <a:r>
                    <a:rPr lang="en-US" b="1" baseline="-25000" dirty="0" smtClean="0"/>
                    <a:t>0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48" y="1143000"/>
                  <a:ext cx="44435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1394" y="1600200"/>
                  <a:ext cx="36580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𝒉</m:t>
                      </m:r>
                    </m:oMath>
                  </a14:m>
                  <a:r>
                    <a:rPr lang="en-US" b="1" baseline="-25000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4" y="1600200"/>
                  <a:ext cx="36580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043162" y="609600"/>
                  <a:ext cx="5645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𝒂𝒕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162" y="609600"/>
                  <a:ext cx="56451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124200" y="2907268"/>
                  <a:ext cx="5645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𝒂𝒕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00" y="2907268"/>
                  <a:ext cx="564514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261825" y="2831068"/>
                  <a:ext cx="490775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825" y="2831068"/>
                  <a:ext cx="490775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0" y="882528"/>
                <a:ext cx="2909643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𝒅𝑽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𝓕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𝒂𝒕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882528"/>
                <a:ext cx="2909643" cy="7938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86400" y="1062335"/>
                <a:ext cx="3053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𝐁𝐮𝐭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𝒂𝒕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+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𝒈𝒉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062335"/>
                <a:ext cx="3053913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58311" y="2482728"/>
                <a:ext cx="3414076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𝒅𝑽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</a:rPr>
                        <m:t>𝑨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𝒅𝒉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𝓕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𝒈𝒉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311" y="2482728"/>
                <a:ext cx="3414076" cy="79387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52810" y="1828800"/>
                <a:ext cx="4913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ym typeface="Symbol"/>
                  </a:rPr>
                  <a:t>As,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𝑽</m:t>
                    </m:r>
                  </m:oMath>
                </a14:m>
                <a:r>
                  <a:rPr lang="en-US" sz="2400" b="1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400" b="1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𝑨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𝒉</m:t>
                    </m:r>
                  </m:oMath>
                </a14:m>
                <a:r>
                  <a:rPr lang="en-US" sz="2400" b="1" i="1" dirty="0" smtClean="0"/>
                  <a:t>,          </a:t>
                </a:r>
                <a:r>
                  <a:rPr lang="en-US" sz="2400" b="1" dirty="0">
                    <a:sym typeface="Symbol"/>
                  </a:rPr>
                  <a:t></a:t>
                </a:r>
                <a:r>
                  <a:rPr lang="en-US" sz="2400" b="1" dirty="0" smtClean="0"/>
                  <a:t> </a:t>
                </a:r>
                <a:r>
                  <a:rPr lang="en-US" sz="2400" b="1" i="1" dirty="0" smtClean="0"/>
                  <a:t>d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𝑽</m:t>
                    </m:r>
                  </m:oMath>
                </a14:m>
                <a:r>
                  <a:rPr lang="en-US" sz="2400" b="1" i="1" dirty="0" smtClean="0"/>
                  <a:t>/</a:t>
                </a:r>
                <a:r>
                  <a:rPr lang="en-US" sz="2400" b="1" i="1" dirty="0" err="1" smtClean="0"/>
                  <a:t>dt</a:t>
                </a:r>
                <a:r>
                  <a:rPr lang="en-US" sz="2400" b="1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400" b="1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𝑨</m:t>
                    </m:r>
                  </m:oMath>
                </a14:m>
                <a:r>
                  <a:rPr lang="en-US" sz="2400" b="1" i="1" dirty="0" smtClean="0"/>
                  <a:t> d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𝒉</m:t>
                    </m:r>
                  </m:oMath>
                </a14:m>
                <a:r>
                  <a:rPr lang="en-US" sz="2400" b="1" i="1" dirty="0" smtClean="0"/>
                  <a:t>/</a:t>
                </a:r>
                <a:r>
                  <a:rPr lang="en-US" sz="2400" b="1" i="1" dirty="0" err="1" smtClean="0"/>
                  <a:t>dt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10" y="1828800"/>
                <a:ext cx="4913525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985" t="-13158" r="-99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7771" y="3517656"/>
                <a:ext cx="2547429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𝒅𝒉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𝓕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𝒈𝒉</m:t>
                          </m:r>
                          <m:r>
                            <m:rPr>
                              <m:nor/>
                            </m:rPr>
                            <a:rPr lang="en-US" sz="2400" b="1" dirty="0"/>
                            <m:t> 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71" y="3517656"/>
                <a:ext cx="2547429" cy="79387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23288" y="3517656"/>
                <a:ext cx="2825837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sym typeface="Symbol"/>
                        </a:rPr>
                        <m:t>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𝒅𝒉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𝒉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𝓕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sz="2400" b="1" dirty="0"/>
                            <m:t> 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𝑨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𝒅𝒕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288" y="3517656"/>
                <a:ext cx="2825837" cy="79387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55209" y="4387728"/>
                <a:ext cx="5269391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/>
                        </a:rPr>
                        <m:t>𝐈𝐧𝐭𝐞𝐠𝐫𝐚𝐭𝐢𝐧𝐠</m:t>
                      </m:r>
                      <m:r>
                        <a:rPr lang="en-US" sz="2400" b="1" i="0" smtClean="0">
                          <a:latin typeface="Cambria Math"/>
                        </a:rPr>
                        <m:t>,  </m:t>
                      </m:r>
                      <m:r>
                        <a:rPr lang="en-US" sz="2400" b="1" i="1" smtClean="0">
                          <a:latin typeface="Cambria Math"/>
                        </a:rPr>
                        <m:t>𝒍𝒏𝒉</m:t>
                      </m:r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𝓕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sz="2400" b="1" dirty="0"/>
                            <m:t> 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𝑨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𝒕</m:t>
                      </m:r>
                      <m:r>
                        <a:rPr lang="en-US" sz="2400" b="1" i="1" smtClean="0">
                          <a:latin typeface="Cambria Math"/>
                        </a:rPr>
                        <m:t>+</m:t>
                      </m:r>
                      <m:r>
                        <a:rPr lang="en-US" sz="2400" b="1" i="1" smtClean="0">
                          <a:latin typeface="Cambria Math"/>
                        </a:rPr>
                        <m:t>𝑪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09" y="4387728"/>
                <a:ext cx="5269391" cy="78136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14400" y="5225928"/>
                <a:ext cx="49152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ym typeface="Symbol"/>
                  </a:rPr>
                  <a:t>At t</a:t>
                </a:r>
                <a:r>
                  <a:rPr lang="en-US" sz="2400" b="1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Cambria Math"/>
                      </a:rPr>
                      <m:t>= </m:t>
                    </m:r>
                  </m:oMath>
                </a14:m>
                <a:r>
                  <a:rPr lang="en-US" sz="2400" b="1" dirty="0" smtClean="0">
                    <a:sym typeface="Symbol"/>
                  </a:rPr>
                  <a:t>0,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𝒉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𝒉</m:t>
                    </m:r>
                  </m:oMath>
                </a14:m>
                <a:r>
                  <a:rPr lang="en-US" sz="2400" b="1" baseline="-25000" dirty="0" smtClean="0"/>
                  <a:t>0 </a:t>
                </a:r>
                <a:r>
                  <a:rPr lang="en-US" sz="2400" b="1" dirty="0" smtClean="0"/>
                  <a:t>, therefore, </a:t>
                </a:r>
                <a:r>
                  <a:rPr lang="en-US" sz="2400" b="1" i="1" dirty="0" smtClean="0"/>
                  <a:t>C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400" b="1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𝒍𝒏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𝒉</m:t>
                    </m:r>
                    <m:r>
                      <a:rPr lang="en-US" sz="2400" b="1" i="1" baseline="-25000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US" sz="2400" b="1" i="1" baseline="-25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225928"/>
                <a:ext cx="4915256" cy="461665"/>
              </a:xfrm>
              <a:prstGeom prst="rect">
                <a:avLst/>
              </a:prstGeom>
              <a:blipFill rotWithShape="1">
                <a:blip r:embed="rId15"/>
                <a:stretch>
                  <a:fillRect l="-186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295400" y="5746735"/>
                <a:ext cx="2489849" cy="7302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𝒉</m:t>
                      </m:r>
                      <m:r>
                        <a:rPr lang="en-US" sz="2800" b="1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/>
                                  <a:ea typeface="Cambria Math"/>
                                </a:rPr>
                                <m:t>𝓕</m:t>
                              </m:r>
                              <m:r>
                                <a:rPr lang="en-US" sz="2800" b="1" i="1" smtClean="0">
                                  <a:latin typeface="Cambria Math"/>
                                  <a:ea typeface="Cambria Math"/>
                                </a:rPr>
                                <m:t>𝝆</m:t>
                              </m:r>
                              <m:r>
                                <a:rPr lang="en-US" sz="2800" b="1" i="1" smtClean="0">
                                  <a:latin typeface="Cambria Math"/>
                                  <a:ea typeface="Cambria Math"/>
                                </a:rPr>
                                <m:t>𝒈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/>
                                </a:rPr>
                                <m:t>𝑨</m:t>
                              </m:r>
                            </m:den>
                          </m:f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746735"/>
                <a:ext cx="2489849" cy="7302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135600" y="5063145"/>
                <a:ext cx="2779800" cy="856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sz="2400" b="1" i="1" smtClean="0">
                          <a:latin typeface="Cambria Math"/>
                        </a:rPr>
                        <m:t>𝒍𝒏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𝒉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𝓕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sz="2400" b="1" dirty="0"/>
                            <m:t> 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𝑨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600" y="5063145"/>
                <a:ext cx="2779800" cy="85600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362200" y="76200"/>
            <a:ext cx="454951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Emptying of a Water Tank</a:t>
            </a:r>
            <a:endParaRPr lang="en-US" sz="3200" b="1" dirty="0"/>
          </a:p>
        </p:txBody>
      </p:sp>
      <p:sp>
        <p:nvSpPr>
          <p:cNvPr id="9216" name="TextBox 9215"/>
          <p:cNvSpPr txBox="1"/>
          <p:nvPr/>
        </p:nvSpPr>
        <p:spPr>
          <a:xfrm>
            <a:off x="76200" y="5899135"/>
            <a:ext cx="122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Finally,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90996" y="6099258"/>
                <a:ext cx="5353004" cy="725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𝓕</m:t>
                    </m:r>
                  </m:oMath>
                </a14:m>
                <a:r>
                  <a:rPr lang="en-US" sz="24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b="1" i="1">
                            <a:latin typeface="Cambria Math"/>
                          </a:rPr>
                          <m:t>π</m:t>
                        </m:r>
                        <m:sSup>
                          <m:sSupPr>
                            <m:ctrlPr>
                              <a:rPr lang="el-G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2400" b="1" i="1">
                            <a:latin typeface="Cambria Math"/>
                          </a:rPr>
                          <m:t>𝟖</m:t>
                        </m:r>
                        <m:r>
                          <m:rPr>
                            <m:sty m:val="p"/>
                          </m:rPr>
                          <a:rPr lang="el-GR" sz="2400" b="1" i="1">
                            <a:latin typeface="Cambria Math"/>
                          </a:rPr>
                          <m:t>η</m:t>
                        </m:r>
                        <m:r>
                          <a:rPr lang="en-US" sz="2400" b="1" i="1">
                            <a:latin typeface="Cambria Math"/>
                          </a:rPr>
                          <m:t>𝒍</m:t>
                        </m:r>
                      </m:den>
                    </m:f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1" dirty="0" smtClean="0"/>
                  <a:t> is called the “flow” conductance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96" y="6099258"/>
                <a:ext cx="5353004" cy="725391"/>
              </a:xfrm>
              <a:prstGeom prst="rect">
                <a:avLst/>
              </a:prstGeom>
              <a:blipFill rotWithShape="1">
                <a:blip r:embed="rId18"/>
                <a:stretch>
                  <a:fillRect r="-91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3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  <p:bldP spid="14" grpId="0"/>
      <p:bldP spid="20" grpId="0"/>
      <p:bldP spid="21" grpId="0"/>
      <p:bldP spid="22" grpId="0"/>
      <p:bldP spid="25" grpId="0"/>
      <p:bldP spid="24" grpId="0" animBg="1"/>
      <p:bldP spid="27" grpId="0"/>
      <p:bldP spid="9216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9048" y="609600"/>
            <a:ext cx="3599666" cy="2743200"/>
            <a:chOff x="89048" y="609600"/>
            <a:chExt cx="3599666" cy="274320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"/>
            <a:stretch/>
          </p:blipFill>
          <p:spPr bwMode="auto">
            <a:xfrm>
              <a:off x="304800" y="609600"/>
              <a:ext cx="3289415" cy="274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048" y="1143000"/>
                  <a:ext cx="4443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𝒉</m:t>
                      </m:r>
                    </m:oMath>
                  </a14:m>
                  <a:r>
                    <a:rPr lang="en-US" b="1" baseline="-25000" dirty="0" smtClean="0"/>
                    <a:t>0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48" y="1143000"/>
                  <a:ext cx="44435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91394" y="1600200"/>
                  <a:ext cx="36580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𝒉</m:t>
                      </m:r>
                    </m:oMath>
                  </a14:m>
                  <a:r>
                    <a:rPr lang="en-US" b="1" baseline="-25000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4" y="1600200"/>
                  <a:ext cx="36580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043162" y="609600"/>
                  <a:ext cx="5645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𝒂𝒕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162" y="609600"/>
                  <a:ext cx="56451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24200" y="2907268"/>
                  <a:ext cx="5645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𝒂𝒕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00" y="2907268"/>
                  <a:ext cx="564514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261825" y="2831068"/>
                  <a:ext cx="490775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825" y="2831068"/>
                  <a:ext cx="490775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2362200" y="76200"/>
            <a:ext cx="454951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Emptying of a Water Tank</a:t>
            </a:r>
            <a:endParaRPr lang="en-US" sz="32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81600" y="794266"/>
            <a:ext cx="3429000" cy="2927866"/>
            <a:chOff x="5181600" y="794266"/>
            <a:chExt cx="3429000" cy="292786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3067" y="794266"/>
              <a:ext cx="3367533" cy="2834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270648" y="1066800"/>
                  <a:ext cx="4443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𝒉</m:t>
                      </m:r>
                    </m:oMath>
                  </a14:m>
                  <a:r>
                    <a:rPr lang="en-US" b="1" baseline="-25000" dirty="0" smtClean="0"/>
                    <a:t>0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0648" y="1066800"/>
                  <a:ext cx="444352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181600" y="1648988"/>
                  <a:ext cx="461665" cy="147521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vert270" wrap="none" rtlCol="0">
                  <a:spAutoFit/>
                </a:bodyPr>
                <a:lstStyle/>
                <a:p>
                  <a:r>
                    <a:rPr lang="en-US" b="1" dirty="0" smtClean="0">
                      <a:ea typeface="Cambria Math"/>
                    </a:rPr>
                    <a:t>Water level,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𝒉</m:t>
                      </m:r>
                    </m:oMath>
                  </a14:m>
                  <a:r>
                    <a:rPr lang="en-US" b="1" baseline="-25000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1648988"/>
                  <a:ext cx="461665" cy="147521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9211" b="-61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>
            <a:xfrm flipV="1">
              <a:off x="5662190" y="1861066"/>
              <a:ext cx="0" cy="1046202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718791" y="3352800"/>
                  <a:ext cx="9012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none" rtlCol="0">
                  <a:spAutoFit/>
                </a:bodyPr>
                <a:lstStyle/>
                <a:p>
                  <a:r>
                    <a:rPr lang="en-US" b="1" dirty="0" smtClean="0">
                      <a:ea typeface="Cambria Math"/>
                    </a:rPr>
                    <a:t>Time,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𝒕</m:t>
                      </m:r>
                    </m:oMath>
                  </a14:m>
                  <a:r>
                    <a:rPr lang="en-US" b="1" baseline="-25000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791" y="3352800"/>
                  <a:ext cx="901209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5405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777867"/>
                <a:ext cx="2489849" cy="7302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𝒉</m:t>
                      </m:r>
                      <m:r>
                        <a:rPr lang="en-US" sz="2800" b="1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/>
                                  <a:ea typeface="Cambria Math"/>
                                </a:rPr>
                                <m:t>𝓕</m:t>
                              </m:r>
                              <m:r>
                                <a:rPr lang="en-US" sz="2800" b="1" i="1" smtClean="0">
                                  <a:latin typeface="Cambria Math"/>
                                  <a:ea typeface="Cambria Math"/>
                                </a:rPr>
                                <m:t>𝝆</m:t>
                              </m:r>
                              <m:r>
                                <a:rPr lang="en-US" sz="2800" b="1" i="1" smtClean="0">
                                  <a:latin typeface="Cambria Math"/>
                                  <a:ea typeface="Cambria Math"/>
                                </a:rPr>
                                <m:t>𝒈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/>
                                </a:rPr>
                                <m:t>𝑨</m:t>
                              </m:r>
                            </m:den>
                          </m:f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777867"/>
                <a:ext cx="2489849" cy="7302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15350" y="4215825"/>
                <a:ext cx="3280450" cy="584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3200" b="1" dirty="0" smtClean="0"/>
                  <a:t>As 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3200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3200" b="1" dirty="0" smtClean="0">
                    <a:sym typeface="Symbol"/>
                  </a:rPr>
                  <a:t>,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𝒉</m:t>
                    </m:r>
                    <m:r>
                      <a:rPr lang="en-US" sz="3200" b="1" i="0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3200" b="1" i="0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sz="3200" b="1" baseline="-25000" dirty="0" smtClean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50" y="4215825"/>
                <a:ext cx="3280450" cy="5847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28600" y="3530025"/>
            <a:ext cx="3607847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b="1" dirty="0" smtClean="0"/>
              <a:t>Exponential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82375" y="4876800"/>
                <a:ext cx="4932825" cy="80361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3200" b="1" dirty="0" smtClean="0"/>
                  <a:t>At t = A/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𝓕</m:t>
                    </m:r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𝝆</m:t>
                    </m:r>
                  </m:oMath>
                </a14:m>
                <a:r>
                  <a:rPr lang="en-US" sz="3200" b="1" dirty="0" smtClean="0"/>
                  <a:t>g = </a:t>
                </a:r>
                <a:r>
                  <a:rPr lang="en-US" sz="3200" b="1" dirty="0" smtClean="0">
                    <a:sym typeface="Symbol"/>
                  </a:rPr>
                  <a:t>,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𝒉</m:t>
                    </m:r>
                    <m:r>
                      <a:rPr lang="en-US" sz="3200" b="1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/>
                            <a:ea typeface="Cambria Math"/>
                          </a:rPr>
                          <m:t>𝒆</m:t>
                        </m:r>
                      </m:den>
                    </m:f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𝒉</m:t>
                    </m:r>
                  </m:oMath>
                </a14:m>
                <a:r>
                  <a:rPr lang="en-US" sz="3200" b="1" baseline="-25000" dirty="0" smtClean="0"/>
                  <a:t>0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375" y="4876800"/>
                <a:ext cx="4932825" cy="80361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2147440">
            <a:off x="-136344" y="4993206"/>
            <a:ext cx="3155314" cy="731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Observations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96775" y="5749582"/>
                <a:ext cx="4289957" cy="80361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3200" b="1" dirty="0" smtClean="0"/>
                  <a:t>At t =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r>
                  <a:rPr lang="en-US" sz="3200" b="1" dirty="0" smtClean="0">
                    <a:sym typeface="Symbol"/>
                  </a:rPr>
                  <a:t>,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𝒉</m:t>
                    </m:r>
                    <m:r>
                      <a:rPr lang="en-US" sz="3200" b="1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  <a:ea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  <a:ea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  <a:ea typeface="Cambria Math"/>
                              </a:rPr>
                              <m:t>𝒆</m:t>
                            </m:r>
                          </m:den>
                        </m:f>
                        <m:r>
                          <a:rPr lang="en-US" sz="3200" b="1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  <m:r>
                      <a:rPr lang="en-US" sz="3200" b="1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𝒉</m:t>
                    </m:r>
                  </m:oMath>
                </a14:m>
                <a:r>
                  <a:rPr lang="en-US" sz="3200" b="1" baseline="-25000" dirty="0" smtClean="0"/>
                  <a:t>0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775" y="5749582"/>
                <a:ext cx="4289957" cy="803618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334000" y="3886200"/>
            <a:ext cx="3255058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>
                <a:sym typeface="Symbol"/>
              </a:rPr>
              <a:t> : relaxation time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728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0" grpId="0" animBg="1"/>
      <p:bldP spid="21" grpId="0" animBg="1"/>
      <p:bldP spid="19" grpId="0" animBg="1"/>
      <p:bldP spid="23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1371600"/>
            <a:ext cx="2926080" cy="233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1447800"/>
            <a:ext cx="3291840" cy="216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7176" y="914400"/>
            <a:ext cx="345902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Emptying of a Water Tank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40743" y="76200"/>
            <a:ext cx="8750857" cy="553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000" b="1" dirty="0" smtClean="0"/>
              <a:t>Processes where rate becomes less and less over time</a:t>
            </a:r>
            <a:endParaRPr 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80176" y="914400"/>
            <a:ext cx="349788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Discharging of a Capacitor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90409" y="3957935"/>
            <a:ext cx="251479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Radioactive Decay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71098" y="3957935"/>
            <a:ext cx="336810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Cooling of a warm object</a:t>
            </a:r>
            <a:endParaRPr lang="en-US" sz="2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16171" y="762000"/>
            <a:ext cx="0" cy="60198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201" y="3729335"/>
            <a:ext cx="891539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 descr="http://www.esrl.noaa.gov/gmd/outreach/isotopes/images/beta_dec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1"/>
            <a:ext cx="4572000" cy="215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495800"/>
            <a:ext cx="3657600" cy="23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33971" y="1644528"/>
                <a:ext cx="2547429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𝒅𝒉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𝓕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𝒈𝒉</m:t>
                          </m:r>
                          <m:r>
                            <m:rPr>
                              <m:nor/>
                            </m:rPr>
                            <a:rPr lang="en-US" sz="2400" b="1" dirty="0"/>
                            <m:t> 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71" y="1644528"/>
                <a:ext cx="2547429" cy="7938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1000" y="2590800"/>
                <a:ext cx="4037131" cy="725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𝓕</m:t>
                    </m:r>
                  </m:oMath>
                </a14:m>
                <a:r>
                  <a:rPr lang="en-US" sz="24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b="1" i="1">
                            <a:latin typeface="Cambria Math"/>
                          </a:rPr>
                          <m:t>π</m:t>
                        </m:r>
                        <m:sSup>
                          <m:sSupPr>
                            <m:ctrlPr>
                              <a:rPr lang="el-G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2400" b="1" i="1">
                            <a:latin typeface="Cambria Math"/>
                          </a:rPr>
                          <m:t>𝟖</m:t>
                        </m:r>
                        <m:r>
                          <m:rPr>
                            <m:sty m:val="p"/>
                          </m:rPr>
                          <a:rPr lang="el-GR" sz="2400" b="1" i="1">
                            <a:latin typeface="Cambria Math"/>
                          </a:rPr>
                          <m:t>η</m:t>
                        </m:r>
                        <m:r>
                          <a:rPr lang="en-US" sz="2400" b="1" i="1">
                            <a:latin typeface="Cambria Math"/>
                          </a:rPr>
                          <m:t>𝒍</m:t>
                        </m:r>
                      </m:den>
                    </m:f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1" dirty="0" smtClean="0"/>
                  <a:t> is “flow” conductance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90800"/>
                <a:ext cx="4037131" cy="725391"/>
              </a:xfrm>
              <a:prstGeom prst="rect">
                <a:avLst/>
              </a:prstGeom>
              <a:blipFill rotWithShape="1">
                <a:blip r:embed="rId7"/>
                <a:stretch>
                  <a:fillRect r="-1662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19200" y="4540128"/>
                <a:ext cx="2052100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𝒅𝑵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𝝀</m:t>
                      </m:r>
                      <m:r>
                        <a:rPr lang="en-US" sz="2400" b="1" i="1" smtClean="0">
                          <a:latin typeface="Cambria Math"/>
                        </a:rPr>
                        <m:t>𝑵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540128"/>
                <a:ext cx="2052100" cy="7938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191452" y="5562600"/>
            <a:ext cx="200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ym typeface="Symbol"/>
              </a:rPr>
              <a:t> is decay rate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24200" y="6096000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Symbol"/>
              </a:rPr>
              <a:t>t</a:t>
            </a:r>
            <a:r>
              <a:rPr lang="en-US" sz="2400" b="1" baseline="-25000" dirty="0" smtClean="0">
                <a:sym typeface="Symbol"/>
              </a:rPr>
              <a:t>1/2</a:t>
            </a:r>
            <a:r>
              <a:rPr lang="en-US" sz="2400" b="1" dirty="0" smtClean="0">
                <a:sym typeface="Symbol"/>
              </a:rPr>
              <a:t> = 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91200" y="2041464"/>
                <a:ext cx="2043573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𝒅𝑸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𝑹𝑪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041464"/>
                <a:ext cx="2043573" cy="79387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07467" y="3048000"/>
            <a:ext cx="4260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ym typeface="Symbol"/>
              </a:rPr>
              <a:t> = RC </a:t>
            </a:r>
            <a:r>
              <a:rPr lang="en-US" sz="2400" b="1" dirty="0">
                <a:sym typeface="Symbol"/>
              </a:rPr>
              <a:t> </a:t>
            </a:r>
            <a:r>
              <a:rPr lang="en-US" sz="2400" b="1" dirty="0" smtClean="0">
                <a:sym typeface="Symbol"/>
              </a:rPr>
              <a:t>  discharge time constant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57627" y="4572000"/>
                <a:ext cx="2624373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𝒅𝑻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l-GR" sz="2400" b="1" i="1" smtClean="0">
                          <a:latin typeface="Cambria Math"/>
                          <a:ea typeface="Cambria Math"/>
                        </a:rPr>
                        <m:t>𝜩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latin typeface="Cambria Math"/>
                        </a:rPr>
                        <m:t>𝑻</m:t>
                      </m:r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627" y="4572000"/>
                <a:ext cx="2624373" cy="79387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83667" y="5410200"/>
                <a:ext cx="41841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>
                        <a:latin typeface="Cambria Math"/>
                        <a:ea typeface="Cambria Math"/>
                      </a:rPr>
                      <m:t>𝜩</m:t>
                    </m:r>
                    <m:r>
                      <a:rPr lang="el-GR" sz="2400" b="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1" dirty="0" smtClean="0"/>
                  <a:t>depends on size, shape, specific heat, surface condition of an object, etc.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67" y="5410200"/>
                <a:ext cx="4184133" cy="1200329"/>
              </a:xfrm>
              <a:prstGeom prst="rect">
                <a:avLst/>
              </a:prstGeom>
              <a:blipFill rotWithShape="1">
                <a:blip r:embed="rId11"/>
                <a:stretch>
                  <a:fillRect l="-2183" t="-4082" r="-174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8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4" grpId="0"/>
      <p:bldP spid="19" grpId="0"/>
      <p:bldP spid="5" grpId="0"/>
      <p:bldP spid="6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176" y="914400"/>
            <a:ext cx="345902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Emptying of a Water Tank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40743" y="76200"/>
            <a:ext cx="8750857" cy="553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000" b="1" dirty="0" smtClean="0"/>
              <a:t>Processes where rate becomes less and less over time</a:t>
            </a:r>
            <a:endParaRPr 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80176" y="914400"/>
            <a:ext cx="349788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Discharging of a Capacitor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90409" y="3957935"/>
            <a:ext cx="251479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Radioactive Decay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71098" y="3957935"/>
            <a:ext cx="336810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Cooling of a warm object</a:t>
            </a:r>
            <a:endParaRPr lang="en-US" sz="2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16171" y="762000"/>
            <a:ext cx="0" cy="60198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201" y="3729335"/>
            <a:ext cx="891539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33971" y="1644528"/>
                <a:ext cx="2547429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𝒅𝒉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𝓕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𝒈𝒉</m:t>
                          </m:r>
                          <m:r>
                            <m:rPr>
                              <m:nor/>
                            </m:rPr>
                            <a:rPr lang="en-US" sz="2400" b="1" dirty="0"/>
                            <m:t> 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71" y="1644528"/>
                <a:ext cx="2547429" cy="79387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1000" y="2590800"/>
                <a:ext cx="4037131" cy="725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  <a:ea typeface="Cambria Math"/>
                      </a:rPr>
                      <m:t>𝓕</m:t>
                    </m:r>
                  </m:oMath>
                </a14:m>
                <a:r>
                  <a:rPr lang="en-US" sz="24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b="1" i="1">
                            <a:latin typeface="Cambria Math"/>
                          </a:rPr>
                          <m:t>π</m:t>
                        </m:r>
                        <m:sSup>
                          <m:sSupPr>
                            <m:ctrlPr>
                              <a:rPr lang="el-G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2400" b="1" i="1">
                            <a:latin typeface="Cambria Math"/>
                          </a:rPr>
                          <m:t>𝟖</m:t>
                        </m:r>
                        <m:r>
                          <m:rPr>
                            <m:sty m:val="p"/>
                          </m:rPr>
                          <a:rPr lang="el-GR" sz="2400" b="1" i="1">
                            <a:latin typeface="Cambria Math"/>
                          </a:rPr>
                          <m:t>η</m:t>
                        </m:r>
                        <m:r>
                          <a:rPr lang="en-US" sz="2400" b="1" i="1">
                            <a:latin typeface="Cambria Math"/>
                          </a:rPr>
                          <m:t>𝒍</m:t>
                        </m:r>
                      </m:den>
                    </m:f>
                    <m:r>
                      <a:rPr lang="en-US" sz="24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1" dirty="0" smtClean="0"/>
                  <a:t> is “flow” conductance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90800"/>
                <a:ext cx="4037131" cy="725391"/>
              </a:xfrm>
              <a:prstGeom prst="rect">
                <a:avLst/>
              </a:prstGeom>
              <a:blipFill rotWithShape="1">
                <a:blip r:embed="rId3"/>
                <a:stretch>
                  <a:fillRect r="-1662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19200" y="4540128"/>
                <a:ext cx="2052100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∴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𝒅𝑵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𝝀</m:t>
                      </m:r>
                      <m:r>
                        <a:rPr lang="en-US" sz="2400" b="1" i="1" smtClean="0">
                          <a:latin typeface="Cambria Math"/>
                        </a:rPr>
                        <m:t>𝑵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540128"/>
                <a:ext cx="2052100" cy="7938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191452" y="5562600"/>
            <a:ext cx="200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ym typeface="Symbol"/>
              </a:rPr>
              <a:t> is decay rate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24200" y="6096000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Symbol"/>
              </a:rPr>
              <a:t>t</a:t>
            </a:r>
            <a:r>
              <a:rPr lang="en-US" sz="2400" b="1" baseline="-25000" dirty="0" smtClean="0">
                <a:sym typeface="Symbol"/>
              </a:rPr>
              <a:t>1/2</a:t>
            </a:r>
            <a:r>
              <a:rPr lang="en-US" sz="2400" b="1" dirty="0" smtClean="0">
                <a:sym typeface="Symbol"/>
              </a:rPr>
              <a:t> = 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91200" y="2041464"/>
                <a:ext cx="2043573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𝒅𝑸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𝑹𝑪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041464"/>
                <a:ext cx="2043573" cy="7938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07467" y="3048000"/>
            <a:ext cx="4260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ym typeface="Symbol"/>
              </a:rPr>
              <a:t> = RC </a:t>
            </a:r>
            <a:r>
              <a:rPr lang="en-US" sz="2400" b="1" dirty="0">
                <a:sym typeface="Symbol"/>
              </a:rPr>
              <a:t> </a:t>
            </a:r>
            <a:r>
              <a:rPr lang="en-US" sz="2400" b="1" dirty="0" smtClean="0">
                <a:sym typeface="Symbol"/>
              </a:rPr>
              <a:t>  discharge time constant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57627" y="4572000"/>
                <a:ext cx="2624373" cy="79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</a:rPr>
                            <m:t>𝒅𝑻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</a:rPr>
                        <m:t>=−</m:t>
                      </m:r>
                      <m:r>
                        <a:rPr lang="el-GR" sz="2400" b="1" i="1" smtClean="0">
                          <a:latin typeface="Cambria Math"/>
                          <a:ea typeface="Cambria Math"/>
                        </a:rPr>
                        <m:t>𝜩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latin typeface="Cambria Math"/>
                        </a:rPr>
                        <m:t>𝑻</m:t>
                      </m:r>
                      <m:r>
                        <a:rPr lang="en-US" sz="2400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627" y="4572000"/>
                <a:ext cx="2624373" cy="7938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83667" y="5410200"/>
                <a:ext cx="41841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>
                        <a:latin typeface="Cambria Math"/>
                        <a:ea typeface="Cambria Math"/>
                      </a:rPr>
                      <m:t>𝜩</m:t>
                    </m:r>
                    <m:r>
                      <a:rPr lang="el-GR" sz="2400" b="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1" dirty="0" smtClean="0"/>
                  <a:t>depends on size, shape, specific heat, surface condition of an object, etc.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67" y="5410200"/>
                <a:ext cx="4184133" cy="1200329"/>
              </a:xfrm>
              <a:prstGeom prst="rect">
                <a:avLst/>
              </a:prstGeom>
              <a:blipFill rotWithShape="1">
                <a:blip r:embed="rId7"/>
                <a:stretch>
                  <a:fillRect l="-2183" t="-4082" r="-174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08325" y="1681929"/>
                <a:ext cx="7010591" cy="3352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4800" b="0" i="1" smtClean="0">
                              <a:latin typeface="Cambria Math"/>
                            </a:rPr>
                            <m:t>?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480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4800" b="0" i="1" smtClean="0">
                          <a:latin typeface="Cambria Math"/>
                          <a:ea typeface="Cambria Math"/>
                        </a:rPr>
                        <m:t>−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den>
                      </m:f>
                      <m:r>
                        <a:rPr lang="en-US" sz="4800" b="0" i="1" smtClean="0">
                          <a:latin typeface="Cambria Math"/>
                          <a:ea typeface="Cambria Math"/>
                        </a:rPr>
                        <m:t>(?−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?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48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25" y="1681929"/>
                <a:ext cx="7010591" cy="33528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9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08325" y="1681929"/>
                <a:ext cx="7010591" cy="3352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4800" b="0" i="1" smtClean="0">
                              <a:latin typeface="Cambria Math"/>
                            </a:rPr>
                            <m:t>?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480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4800" b="0" i="1" smtClean="0">
                          <a:latin typeface="Cambria Math"/>
                          <a:ea typeface="Cambria Math"/>
                        </a:rPr>
                        <m:t>−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den>
                      </m:f>
                      <m:r>
                        <a:rPr lang="en-US" sz="4800" b="0" i="1" smtClean="0">
                          <a:latin typeface="Cambria Math"/>
                          <a:ea typeface="Cambria Math"/>
                        </a:rPr>
                        <m:t>(?−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?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48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25" y="1681929"/>
                <a:ext cx="7010591" cy="33528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66800" y="1676400"/>
                <a:ext cx="7010591" cy="3352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4800" b="0" i="1" smtClean="0">
                              <a:latin typeface="Cambria Math"/>
                            </a:rPr>
                            <m:t>?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480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4800" b="0" i="1" smtClean="0">
                          <a:latin typeface="Cambria Math"/>
                          <a:ea typeface="Cambria Math"/>
                        </a:rPr>
                        <m:t>+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den>
                      </m:f>
                      <m:r>
                        <a:rPr lang="en-US" sz="4800" b="0" i="1" smtClean="0">
                          <a:latin typeface="Cambria Math"/>
                          <a:ea typeface="Cambria Math"/>
                        </a:rPr>
                        <m:t>(?−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?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48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676400"/>
                <a:ext cx="7010591" cy="3352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14400" y="304800"/>
            <a:ext cx="7403052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 smtClean="0"/>
              <a:t>What happens when it is a + sign?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10447" y="5572780"/>
            <a:ext cx="7657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… we will discuss this (and more) some other day?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846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5469" y="76200"/>
            <a:ext cx="2079415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b="1" dirty="0" smtClean="0"/>
              <a:t>Outlook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219200"/>
            <a:ext cx="883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Understanding Physics require keen observations, performance of experiments,  application of reasoning, formulation of laws and principles.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There are remarkable similarities between phenomena in different domains.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As a Physicist, pertinent duty is to capture these.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Intuition in Physics/Science.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132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589002"/>
            <a:ext cx="8796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Diagrams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Has the potential to change ‘hopelessly complicated problem’</a:t>
            </a:r>
          </a:p>
          <a:p>
            <a:pPr lvl="1"/>
            <a:r>
              <a:rPr lang="en-US" sz="2400" b="1" dirty="0" smtClean="0"/>
              <a:t> into a ‘near-trivial one’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76200"/>
            <a:ext cx="635853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Strategies for “Problem Solving”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771471"/>
            <a:ext cx="9076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Unknown and the known Quantities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E.g., 4 unknowns and only 2 physical facts  =&gt;  Two missing facts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533471"/>
            <a:ext cx="90509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Solve symbolically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Quicker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Less prone to mistakes/easy to detect mistakes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Solves problem ones and for 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Physically appealing (dependence on unknown quantities clear)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Special cases can be easily verified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Programmable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5288340"/>
            <a:ext cx="645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Consider Units and Dimensional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Check order of magnitude of numerical answer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“Fermi Problem”: ~ 10</a:t>
            </a:r>
            <a:r>
              <a:rPr lang="en-US" sz="2400" b="1" baseline="30000" dirty="0" smtClean="0"/>
              <a:t>x</a:t>
            </a: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20438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1088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Example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61459" y="76200"/>
            <a:ext cx="411074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Oscillation of a liquid drop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43200" y="645855"/>
            <a:ext cx="38557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Vibration frequency </a:t>
            </a:r>
            <a:r>
              <a:rPr lang="el-GR" sz="3200" b="1" dirty="0" smtClean="0"/>
              <a:t>ν</a:t>
            </a:r>
            <a:endParaRPr lang="en-US" sz="3200" b="1" dirty="0" smtClean="0"/>
          </a:p>
          <a:p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Density, </a:t>
            </a:r>
            <a:r>
              <a:rPr lang="el-GR" sz="3200" b="1" dirty="0" smtClean="0"/>
              <a:t>ρ</a:t>
            </a:r>
            <a:r>
              <a:rPr lang="en-US" sz="3200" b="1" dirty="0" smtClean="0"/>
              <a:t> of liquid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Surface Tension,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Radius, R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09800" y="3200400"/>
            <a:ext cx="487498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 smtClean="0"/>
              <a:t>Dimensional Analysis!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71800" y="3962400"/>
            <a:ext cx="2720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b="1" i="1" dirty="0" smtClean="0"/>
              <a:t>ν</a:t>
            </a:r>
            <a:r>
              <a:rPr lang="en-US" sz="4000" b="1" i="1" dirty="0" smtClean="0"/>
              <a:t>  = K </a:t>
            </a:r>
            <a:r>
              <a:rPr lang="el-GR" sz="4000" b="1" i="1" dirty="0" smtClean="0"/>
              <a:t>ρ</a:t>
            </a:r>
            <a:r>
              <a:rPr lang="en-US" sz="4000" b="1" i="1" baseline="30000" dirty="0" err="1" smtClean="0"/>
              <a:t>a</a:t>
            </a:r>
            <a:r>
              <a:rPr lang="en-US" sz="4000" b="1" i="1" dirty="0" err="1" smtClean="0"/>
              <a:t>S</a:t>
            </a:r>
            <a:r>
              <a:rPr lang="en-US" sz="4000" b="1" i="1" baseline="30000" dirty="0" err="1" smtClean="0"/>
              <a:t>b</a:t>
            </a:r>
            <a:r>
              <a:rPr lang="en-US" sz="4000" b="1" i="1" dirty="0" err="1" smtClean="0"/>
              <a:t>R</a:t>
            </a:r>
            <a:r>
              <a:rPr lang="en-US" sz="4000" b="1" i="1" baseline="30000" dirty="0" err="1" smtClean="0"/>
              <a:t>c</a:t>
            </a:r>
            <a:endParaRPr lang="en-US" sz="4000" b="1" i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20343" y="4621143"/>
                <a:ext cx="2409057" cy="154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1" i="1" smtClean="0">
                          <a:latin typeface="Cambria Math"/>
                        </a:rPr>
                        <m:t>𝝂</m:t>
                      </m:r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r>
                        <a:rPr lang="en-US" sz="3200" b="1" i="1" smtClean="0">
                          <a:latin typeface="Cambria Math"/>
                        </a:rPr>
                        <m:t>𝑲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/>
                                </a:rPr>
                                <m:t>𝑺</m:t>
                              </m:r>
                            </m:num>
                            <m:den>
                              <m:r>
                                <a:rPr lang="el-GR" sz="3200" b="1" i="1" smtClean="0">
                                  <a:latin typeface="Cambria Math"/>
                                </a:rPr>
                                <m:t>𝝆</m:t>
                              </m:r>
                              <m:sSup>
                                <m:sSupPr>
                                  <m:ctrlPr>
                                    <a:rPr lang="el-GR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343" y="4621143"/>
                <a:ext cx="2409057" cy="1547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438400" y="6168490"/>
            <a:ext cx="246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Work harder!</a:t>
            </a:r>
            <a:endParaRPr lang="en-US" sz="3200" b="1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99147" y="5669208"/>
            <a:ext cx="609600" cy="54878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17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rcury Hz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526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1459" y="76200"/>
            <a:ext cx="411074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Oscillation of a liquid drop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3657600" y="1414046"/>
            <a:ext cx="533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https</a:t>
            </a:r>
            <a:r>
              <a:rPr lang="en-US" sz="1600" dirty="0"/>
              <a:t>://www.youtube.com/watch?v=WR7SIeD-8-o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37111"/>
            <a:ext cx="447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Mercury drop vibrating in the range 10-120Hz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5497" y="0"/>
            <a:ext cx="4422044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 smtClean="0"/>
              <a:t>Intuition Evolves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44438" y="762000"/>
            <a:ext cx="630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Question: Flame (Fire) in space?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4343400" y="1368623"/>
            <a:ext cx="4621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https</a:t>
            </a:r>
            <a:r>
              <a:rPr lang="en-US" sz="1400" dirty="0"/>
              <a:t>://www.youtube.com/watch?v=BxxqCLxxY3M</a:t>
            </a:r>
          </a:p>
        </p:txBody>
      </p:sp>
      <p:pic>
        <p:nvPicPr>
          <p:cNvPr id="5" name="ScienceCasts- Strange Flames on the International Space S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75" r="-506" b="59362"/>
          <a:stretch/>
        </p:blipFill>
        <p:spPr bwMode="auto">
          <a:xfrm>
            <a:off x="76199" y="1066800"/>
            <a:ext cx="9023005" cy="374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76200"/>
            <a:ext cx="4054893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rtlCol="0">
            <a:spAutoFit/>
          </a:bodyPr>
          <a:lstStyle/>
          <a:p>
            <a:r>
              <a:rPr lang="en-US" sz="4000" dirty="0" smtClean="0"/>
              <a:t>Syllabus for PH103</a:t>
            </a:r>
            <a:endParaRPr 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" t="39814" r="-672" b="45352"/>
          <a:stretch/>
        </p:blipFill>
        <p:spPr bwMode="auto">
          <a:xfrm>
            <a:off x="89128" y="5181600"/>
            <a:ext cx="90271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0" y="4579203"/>
            <a:ext cx="2002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3-1-0-8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0884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5956" y="1219200"/>
            <a:ext cx="4422044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 smtClean="0"/>
              <a:t>Intuition Evolves</a:t>
            </a:r>
            <a:endParaRPr lang="en-US" sz="4800" b="1" dirty="0"/>
          </a:p>
        </p:txBody>
      </p:sp>
      <p:sp>
        <p:nvSpPr>
          <p:cNvPr id="5" name="Up-Down Arrow 4"/>
          <p:cNvSpPr/>
          <p:nvPr/>
        </p:nvSpPr>
        <p:spPr>
          <a:xfrm>
            <a:off x="3733800" y="2209800"/>
            <a:ext cx="1752600" cy="2514600"/>
          </a:xfrm>
          <a:prstGeom prst="up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58978" y="4953000"/>
            <a:ext cx="2937022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8000" b="1" dirty="0" smtClean="0"/>
              <a:t>PH103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95869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4471" y="5534561"/>
            <a:ext cx="4599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Thank you</a:t>
            </a:r>
            <a:endParaRPr lang="en-US" sz="8000" b="1" dirty="0"/>
          </a:p>
        </p:txBody>
      </p:sp>
      <p:pic>
        <p:nvPicPr>
          <p:cNvPr id="3" name="Picture 2" descr="FB_IMG_14440585348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607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560255"/>
            <a:ext cx="6126998" cy="25545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Mid-</a:t>
            </a:r>
            <a:r>
              <a:rPr lang="en-US" sz="4000" dirty="0" err="1" smtClean="0"/>
              <a:t>Sem</a:t>
            </a:r>
            <a:r>
              <a:rPr lang="en-US" sz="4000" dirty="0" smtClean="0"/>
              <a:t> : 30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Quiz :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Tutorials/Assignments :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End-</a:t>
            </a:r>
            <a:r>
              <a:rPr lang="en-US" sz="4000" dirty="0" err="1" smtClean="0"/>
              <a:t>Sem</a:t>
            </a:r>
            <a:r>
              <a:rPr lang="en-US" sz="4000" dirty="0" smtClean="0"/>
              <a:t> : 50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07309" y="152400"/>
            <a:ext cx="4998291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 smtClean="0"/>
              <a:t>Evaluation Scheme</a:t>
            </a:r>
            <a:endParaRPr lang="en-US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560255"/>
            <a:ext cx="6521785" cy="37856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Mid-</a:t>
            </a:r>
            <a:r>
              <a:rPr lang="en-US" sz="4000" dirty="0" err="1" smtClean="0"/>
              <a:t>Sem</a:t>
            </a:r>
            <a:r>
              <a:rPr lang="en-US" sz="4000" dirty="0" smtClean="0"/>
              <a:t> : </a:t>
            </a:r>
            <a:r>
              <a:rPr lang="en-US" sz="4000" dirty="0" smtClean="0"/>
              <a:t>30*</a:t>
            </a:r>
            <a:endParaRPr lang="en-US" sz="4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Quiz :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Tutorials/Assignments :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End-</a:t>
            </a:r>
            <a:r>
              <a:rPr lang="en-US" sz="4000" dirty="0" err="1" smtClean="0"/>
              <a:t>Sem</a:t>
            </a:r>
            <a:r>
              <a:rPr lang="en-US" sz="4000" dirty="0" smtClean="0"/>
              <a:t> : </a:t>
            </a:r>
            <a:r>
              <a:rPr lang="en-US" sz="4000" dirty="0" smtClean="0"/>
              <a:t>50*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r>
              <a:rPr lang="en-US" sz="4000" dirty="0" smtClean="0"/>
              <a:t>*</a:t>
            </a:r>
            <a:r>
              <a:rPr lang="en-US" dirty="0" smtClean="0"/>
              <a:t>Partial credit  to additional </a:t>
            </a:r>
            <a:r>
              <a:rPr lang="en-US" dirty="0" smtClean="0"/>
              <a:t>in-</a:t>
            </a:r>
            <a:r>
              <a:rPr lang="en-US" dirty="0" err="1" smtClean="0"/>
              <a:t>sem</a:t>
            </a:r>
            <a:r>
              <a:rPr lang="en-US" dirty="0" smtClean="0"/>
              <a:t> work (hands-on/homework/…)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89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0" y="2362200"/>
            <a:ext cx="361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 for Galileo’s experiment NASA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86000" y="3105835"/>
            <a:ext cx="495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https://www.youtube.com/watch?v=QyeF-_QPSbk</a:t>
            </a:r>
          </a:p>
        </p:txBody>
      </p:sp>
    </p:spTree>
    <p:extLst>
      <p:ext uri="{BB962C8B-B14F-4D97-AF65-F5344CB8AC3E}">
        <p14:creationId xmlns:p14="http://schemas.microsoft.com/office/powerpoint/2010/main" val="10694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295400"/>
            <a:ext cx="631608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 smtClean="0"/>
              <a:t>Is Physics cumbersome?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0568" y="2888001"/>
            <a:ext cx="6930552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 smtClean="0"/>
              <a:t>What is Physical Intuition?</a:t>
            </a:r>
            <a:endParaRPr lang="en-US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853715" y="2518669"/>
            <a:ext cx="1417376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2060"/>
                </a:solidFill>
              </a:rPr>
              <a:t>NO</a:t>
            </a:r>
            <a:endParaRPr lang="en-US" sz="7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56717"/>
            <a:ext cx="9170909" cy="70788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 smtClean="0"/>
              <a:t> Formulas in Physics: Intuition and Beyond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47927" y="76200"/>
            <a:ext cx="2703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PH101: Introductory  Class</a:t>
            </a:r>
          </a:p>
          <a:p>
            <a:pPr algn="r"/>
            <a:r>
              <a:rPr lang="en-US" b="1" dirty="0" smtClean="0"/>
              <a:t>(August  8, 2018)</a:t>
            </a:r>
            <a:endParaRPr lang="en-US" b="1" dirty="0"/>
          </a:p>
        </p:txBody>
      </p:sp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55700" cy="111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800" y="3048000"/>
            <a:ext cx="2201628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Ajay Thakur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85017" y="4623375"/>
            <a:ext cx="4777783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Department of Physics</a:t>
            </a:r>
          </a:p>
          <a:p>
            <a:pPr algn="ctr"/>
            <a:r>
              <a:rPr lang="en-US" sz="2400" b="1" dirty="0" smtClean="0"/>
              <a:t>Indian Institute of Technology Patna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5657850"/>
            <a:ext cx="34194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5934670"/>
            <a:ext cx="4726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Acknowledgment: </a:t>
            </a:r>
          </a:p>
          <a:p>
            <a:r>
              <a:rPr lang="en-US" dirty="0" smtClean="0"/>
              <a:t>J. N. </a:t>
            </a:r>
            <a:r>
              <a:rPr lang="en-US" dirty="0" err="1" smtClean="0"/>
              <a:t>Shive</a:t>
            </a:r>
            <a:r>
              <a:rPr lang="en-US" dirty="0" smtClean="0"/>
              <a:t> and R. L. Weber, Similarities in Physics</a:t>
            </a:r>
          </a:p>
          <a:p>
            <a:r>
              <a:rPr lang="en-US" b="1" dirty="0"/>
              <a:t>ISBN-13:</a:t>
            </a:r>
            <a:r>
              <a:rPr lang="en-US" dirty="0"/>
              <a:t> 978-0852745403</a:t>
            </a:r>
          </a:p>
        </p:txBody>
      </p:sp>
    </p:spTree>
    <p:extLst>
      <p:ext uri="{BB962C8B-B14F-4D97-AF65-F5344CB8AC3E}">
        <p14:creationId xmlns:p14="http://schemas.microsoft.com/office/powerpoint/2010/main" val="17628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5469" y="76200"/>
            <a:ext cx="1927131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b="1" dirty="0" smtClean="0"/>
              <a:t>Outline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945" y="1524000"/>
            <a:ext cx="871886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Motivation “Formulas in Physics: Intuition and beyond”</a:t>
            </a:r>
          </a:p>
          <a:p>
            <a:endParaRPr lang="en-US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… “formulations in Physics” through examples</a:t>
            </a:r>
          </a:p>
          <a:p>
            <a:endParaRPr lang="en-US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Demonstrations</a:t>
            </a:r>
          </a:p>
          <a:p>
            <a:endParaRPr lang="en-US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Take home message/Outlook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09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14400"/>
            <a:ext cx="8991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200" b="1" dirty="0"/>
              <a:t>Physics attempts to understand the relationships between various physical quantities. </a:t>
            </a:r>
            <a:endParaRPr lang="en-IN" sz="3200" b="1" dirty="0" smtClean="0"/>
          </a:p>
          <a:p>
            <a:pPr algn="just"/>
            <a:endParaRPr lang="en-IN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200" b="1" dirty="0" smtClean="0">
                <a:solidFill>
                  <a:schemeClr val="accent3">
                    <a:lumMod val="50000"/>
                  </a:schemeClr>
                </a:solidFill>
              </a:rPr>
              <a:t>As </a:t>
            </a:r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a result, it is crucial in our endeavour to learn about </a:t>
            </a:r>
            <a:r>
              <a:rPr lang="en-IN" sz="3200" b="1" dirty="0" smtClean="0">
                <a:solidFill>
                  <a:schemeClr val="accent3">
                    <a:lumMod val="50000"/>
                  </a:schemeClr>
                </a:solidFill>
              </a:rPr>
              <a:t>nature.</a:t>
            </a:r>
          </a:p>
          <a:p>
            <a:pPr algn="just"/>
            <a:endParaRPr lang="en-IN" sz="1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200" b="1" dirty="0" smtClean="0"/>
              <a:t>An </a:t>
            </a:r>
            <a:r>
              <a:rPr lang="en-IN" sz="3200" b="1" dirty="0"/>
              <a:t>understanding of physics so as to apply it to solve unsolved problems requires more than a mere understanding of facts and </a:t>
            </a:r>
            <a:r>
              <a:rPr lang="en-IN" sz="3200" b="1" dirty="0" smtClean="0"/>
              <a:t>formulas.</a:t>
            </a:r>
          </a:p>
          <a:p>
            <a:pPr algn="just"/>
            <a:endParaRPr lang="en-IN" sz="1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200" b="1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uncanny ‘ability to connect seemingly unrelated phenomena’ aka ‘intuition’ is an essential component of expertise in physics. 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68759"/>
            <a:ext cx="2787238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b="1" dirty="0" smtClean="0"/>
              <a:t>Motivation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7005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3937</TotalTime>
  <Words>999</Words>
  <Application>Microsoft Office PowerPoint</Application>
  <PresentationFormat>On-screen Show (4:3)</PresentationFormat>
  <Paragraphs>242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</dc:creator>
  <cp:lastModifiedBy>Ajay Thakur</cp:lastModifiedBy>
  <cp:revision>92</cp:revision>
  <dcterms:created xsi:type="dcterms:W3CDTF">2016-07-12T03:49:47Z</dcterms:created>
  <dcterms:modified xsi:type="dcterms:W3CDTF">2018-08-08T04:00:54Z</dcterms:modified>
</cp:coreProperties>
</file>